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Override PartName="/ppt/activeX/activeX1.xml" ContentType="application/vnd.ms-office.activeX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ms-office.activeX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9" r:id="rId2"/>
    <p:sldId id="280" r:id="rId3"/>
    <p:sldId id="278" r:id="rId4"/>
    <p:sldId id="269" r:id="rId5"/>
    <p:sldId id="281" r:id="rId6"/>
    <p:sldId id="270" r:id="rId7"/>
    <p:sldId id="267" r:id="rId8"/>
    <p:sldId id="273" r:id="rId9"/>
    <p:sldId id="268" r:id="rId10"/>
    <p:sldId id="271" r:id="rId11"/>
    <p:sldId id="272" r:id="rId12"/>
    <p:sldId id="256" r:id="rId13"/>
    <p:sldId id="257" r:id="rId14"/>
    <p:sldId id="258" r:id="rId15"/>
    <p:sldId id="283" r:id="rId16"/>
    <p:sldId id="259" r:id="rId17"/>
    <p:sldId id="260" r:id="rId18"/>
    <p:sldId id="261" r:id="rId19"/>
    <p:sldId id="274" r:id="rId20"/>
    <p:sldId id="262" r:id="rId21"/>
    <p:sldId id="275" r:id="rId22"/>
    <p:sldId id="276" r:id="rId23"/>
    <p:sldId id="277" r:id="rId24"/>
    <p:sldId id="263" r:id="rId25"/>
    <p:sldId id="264" r:id="rId26"/>
    <p:sldId id="265" r:id="rId27"/>
    <p:sldId id="284" r:id="rId28"/>
    <p:sldId id="285" r:id="rId29"/>
    <p:sldId id="266" r:id="rId30"/>
    <p:sldId id="282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90" autoAdjust="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95BA8-821C-4480-A34E-38C4D39CDB79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368AC-0658-4510-B0E7-5606B9358E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95BA8-821C-4480-A34E-38C4D39CDB79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368AC-0658-4510-B0E7-5606B9358E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95BA8-821C-4480-A34E-38C4D39CDB79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368AC-0658-4510-B0E7-5606B9358E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95BA8-821C-4480-A34E-38C4D39CDB79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368AC-0658-4510-B0E7-5606B9358E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95BA8-821C-4480-A34E-38C4D39CDB79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368AC-0658-4510-B0E7-5606B9358E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95BA8-821C-4480-A34E-38C4D39CDB79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368AC-0658-4510-B0E7-5606B9358E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95BA8-821C-4480-A34E-38C4D39CDB79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368AC-0658-4510-B0E7-5606B9358E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95BA8-821C-4480-A34E-38C4D39CDB79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368AC-0658-4510-B0E7-5606B9358E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95BA8-821C-4480-A34E-38C4D39CDB79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368AC-0658-4510-B0E7-5606B9358E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95BA8-821C-4480-A34E-38C4D39CDB79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368AC-0658-4510-B0E7-5606B9358E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95BA8-821C-4480-A34E-38C4D39CDB79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368AC-0658-4510-B0E7-5606B9358E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595BA8-821C-4480-A34E-38C4D39CDB79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3368AC-0658-4510-B0E7-5606B9358E1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 Mutations</a:t>
            </a:r>
            <a:endParaRPr lang="en-US" dirty="0"/>
          </a:p>
        </p:txBody>
      </p:sp>
      <p:pic>
        <p:nvPicPr>
          <p:cNvPr id="38914" name="Picture 2" descr="http://staff.jccc.net/pdecell/evolution/mutations/mutype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1295400"/>
            <a:ext cx="5791200" cy="53010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Translation in Prokaryotes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 large and small subunit assemble onto the mRNA. The small subunit will attach to what is called the Shine-</a:t>
            </a:r>
            <a:r>
              <a:rPr lang="en-US" dirty="0" err="1" smtClean="0"/>
              <a:t>Dalgarno</a:t>
            </a:r>
            <a:r>
              <a:rPr lang="en-US" dirty="0" smtClean="0"/>
              <a:t> Sequence on the mRNA. </a:t>
            </a:r>
          </a:p>
          <a:p>
            <a:pPr lvl="1"/>
            <a:r>
              <a:rPr lang="en-US" dirty="0" smtClean="0"/>
              <a:t>A 6 base sequence upstream 8 bases from the AUG start </a:t>
            </a:r>
            <a:r>
              <a:rPr lang="en-US" dirty="0" err="1" smtClean="0"/>
              <a:t>codon</a:t>
            </a:r>
            <a:r>
              <a:rPr lang="en-US" dirty="0" smtClean="0"/>
              <a:t>. The </a:t>
            </a:r>
            <a:r>
              <a:rPr lang="en-US" dirty="0" err="1" smtClean="0"/>
              <a:t>rRNA</a:t>
            </a:r>
            <a:r>
              <a:rPr lang="en-US" dirty="0" smtClean="0"/>
              <a:t> sequence within the small subunit will attach. </a:t>
            </a:r>
          </a:p>
          <a:p>
            <a:pPr lvl="1"/>
            <a:r>
              <a:rPr lang="en-US" dirty="0" smtClean="0"/>
              <a:t>Shine-</a:t>
            </a:r>
            <a:r>
              <a:rPr lang="en-US" dirty="0" err="1" smtClean="0"/>
              <a:t>Dalgarno</a:t>
            </a:r>
            <a:r>
              <a:rPr lang="en-US" dirty="0" smtClean="0"/>
              <a:t> Sequence – AGGAGG</a:t>
            </a:r>
          </a:p>
          <a:p>
            <a:pPr lvl="1"/>
            <a:r>
              <a:rPr lang="en-US" dirty="0" smtClean="0"/>
              <a:t>Anti Shine-</a:t>
            </a:r>
            <a:r>
              <a:rPr lang="en-US" dirty="0" err="1" smtClean="0"/>
              <a:t>Dalgarno</a:t>
            </a:r>
            <a:r>
              <a:rPr lang="en-US" dirty="0" smtClean="0"/>
              <a:t> Sequence (found on the ribosome) - UCCUCC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Translation in Prokaryotes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752600"/>
          </a:xfrm>
        </p:spPr>
        <p:txBody>
          <a:bodyPr/>
          <a:lstStyle/>
          <a:p>
            <a:r>
              <a:rPr lang="en-US" dirty="0" smtClean="0"/>
              <a:t>The large subunit will attach and attract the first </a:t>
            </a:r>
            <a:r>
              <a:rPr lang="en-US" dirty="0" err="1" smtClean="0"/>
              <a:t>tRNA</a:t>
            </a:r>
            <a:r>
              <a:rPr lang="en-US" dirty="0" smtClean="0"/>
              <a:t> molecule. Loading in at the P-site of the ribosome. </a:t>
            </a:r>
          </a:p>
          <a:p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3276600"/>
            <a:ext cx="47625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Repairing Mistakes in DNA Synthesis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Replication forks work at 50 bases per second</a:t>
            </a:r>
          </a:p>
          <a:p>
            <a:r>
              <a:rPr lang="en-US" dirty="0" smtClean="0"/>
              <a:t>Errors = one mistake per billion</a:t>
            </a:r>
          </a:p>
          <a:p>
            <a:r>
              <a:rPr lang="en-US" dirty="0" smtClean="0"/>
              <a:t>HUMAN REPLICATION</a:t>
            </a:r>
          </a:p>
          <a:p>
            <a:pPr lvl="1"/>
            <a:r>
              <a:rPr lang="en-US" dirty="0" smtClean="0"/>
              <a:t>6 billion nucleotides</a:t>
            </a:r>
          </a:p>
          <a:p>
            <a:pPr lvl="1"/>
            <a:r>
              <a:rPr lang="en-US" dirty="0" smtClean="0"/>
              <a:t>Cells are replicated to create trillions of cells</a:t>
            </a:r>
          </a:p>
          <a:p>
            <a:pPr lvl="1"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DNA Polymerase Proofreading in Prokaryotes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DNA polymerase acts as an </a:t>
            </a:r>
            <a:r>
              <a:rPr lang="en-US" dirty="0" err="1" smtClean="0"/>
              <a:t>exonuclease</a:t>
            </a:r>
            <a:r>
              <a:rPr lang="en-US" dirty="0" smtClean="0"/>
              <a:t> – (an enzyme that removes nucleotides from DNA)</a:t>
            </a:r>
          </a:p>
          <a:p>
            <a:r>
              <a:rPr lang="en-US" dirty="0" smtClean="0"/>
              <a:t>DNA polymerase III can remove nucleotides only from the 3’ end of the DNA, and only if they are not hydrogen bonded to a base on the complementary strand.</a:t>
            </a:r>
          </a:p>
          <a:p>
            <a:r>
              <a:rPr lang="en-US" dirty="0" smtClean="0"/>
              <a:t>If a wrong base is added during DNA synthesis, the enzyme pauses, removes the mismatched base that was just added, and then proceeds with synthesis.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Eukaryotic DNA polymerases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Have the same type of proofreading ability – reduces error rate to about 1 in 10 million bases. </a:t>
            </a:r>
          </a:p>
          <a:p>
            <a:r>
              <a:rPr lang="en-US" dirty="0" smtClean="0"/>
              <a:t>At this rate there would be 600 mistakes every time a human cell replicated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Three Types of DNA Repair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1. Mismatch Repair</a:t>
            </a:r>
          </a:p>
          <a:p>
            <a:r>
              <a:rPr lang="en-US" dirty="0" smtClean="0"/>
              <a:t>2. Thymine </a:t>
            </a:r>
            <a:r>
              <a:rPr lang="en-US" dirty="0" err="1" smtClean="0"/>
              <a:t>Dimer</a:t>
            </a:r>
            <a:r>
              <a:rPr lang="en-US" dirty="0" smtClean="0"/>
              <a:t> Repair</a:t>
            </a:r>
          </a:p>
          <a:p>
            <a:r>
              <a:rPr lang="en-US" dirty="0" smtClean="0"/>
              <a:t>3. Excision Repair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Mismatch Repair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DNA polymerase doesn’t fix the problem, other enzymes spring into action. Responsible for “mismatch repair”</a:t>
            </a:r>
          </a:p>
          <a:p>
            <a:r>
              <a:rPr lang="en-US" dirty="0" smtClean="0"/>
              <a:t>The first repair enzyme is known as </a:t>
            </a:r>
            <a:r>
              <a:rPr lang="en-US" i="1" dirty="0" err="1" smtClean="0"/>
              <a:t>mutS</a:t>
            </a:r>
            <a:r>
              <a:rPr lang="en-US" i="1" dirty="0" smtClean="0"/>
              <a:t>.</a:t>
            </a:r>
          </a:p>
          <a:p>
            <a:r>
              <a:rPr lang="en-US" i="1" dirty="0" smtClean="0"/>
              <a:t>“</a:t>
            </a:r>
            <a:r>
              <a:rPr lang="en-US" i="1" dirty="0" err="1" smtClean="0"/>
              <a:t>mutatorS</a:t>
            </a:r>
            <a:r>
              <a:rPr lang="en-US" i="1" dirty="0" smtClean="0"/>
              <a:t>”</a:t>
            </a: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Which base is right?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Hypothesis: At the conclusion of a replication process, a methyl group is added. So the proofreading enzyme will remove the nucleotide from the </a:t>
            </a:r>
            <a:r>
              <a:rPr lang="en-US" dirty="0" err="1" smtClean="0"/>
              <a:t>unmethylated</a:t>
            </a:r>
            <a:r>
              <a:rPr lang="en-US" dirty="0" smtClean="0"/>
              <a:t> strand.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Xeroderma</a:t>
            </a:r>
            <a:r>
              <a:rPr lang="en-US" dirty="0" smtClean="0"/>
              <a:t> </a:t>
            </a:r>
            <a:r>
              <a:rPr lang="en-US" dirty="0" err="1" smtClean="0"/>
              <a:t>Pigmentosum</a:t>
            </a:r>
            <a:r>
              <a:rPr lang="en-US" dirty="0" smtClean="0"/>
              <a:t>: A Case Study (DNA Repair Disorder)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An </a:t>
            </a:r>
            <a:r>
              <a:rPr lang="en-US" dirty="0" err="1" smtClean="0"/>
              <a:t>autosomal</a:t>
            </a:r>
            <a:r>
              <a:rPr lang="en-US" dirty="0" smtClean="0"/>
              <a:t> recessive disease in humans. </a:t>
            </a:r>
          </a:p>
          <a:p>
            <a:r>
              <a:rPr lang="en-US" dirty="0" smtClean="0"/>
              <a:t>Extreme sensitivity to UV light. Skin will develop </a:t>
            </a:r>
            <a:r>
              <a:rPr lang="en-US" dirty="0" err="1" smtClean="0"/>
              <a:t>leasion</a:t>
            </a:r>
            <a:r>
              <a:rPr lang="en-US" dirty="0" smtClean="0"/>
              <a:t> after even slight exposure to sunlight. </a:t>
            </a:r>
          </a:p>
          <a:p>
            <a:r>
              <a:rPr lang="en-US" dirty="0" smtClean="0"/>
              <a:t>UV Light will cause a covalent bond to form between adjacent </a:t>
            </a:r>
            <a:r>
              <a:rPr lang="en-US" dirty="0" err="1" smtClean="0"/>
              <a:t>Thymines</a:t>
            </a:r>
            <a:r>
              <a:rPr lang="en-US" dirty="0" smtClean="0"/>
              <a:t> on a DNA strand. </a:t>
            </a:r>
          </a:p>
          <a:p>
            <a:r>
              <a:rPr lang="en-US" dirty="0" smtClean="0"/>
              <a:t>Creates a kink in the secondary structure of DNA. </a:t>
            </a:r>
          </a:p>
          <a:p>
            <a:r>
              <a:rPr lang="en-US" dirty="0" smtClean="0"/>
              <a:t>Causes a stall in the replication fork during replication.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253253"/>
            <a:ext cx="5791200" cy="61886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Mutation Vocabulary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Gene Mutation	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Point Mutation</a:t>
            </a:r>
          </a:p>
          <a:p>
            <a:pPr lvl="1"/>
            <a:r>
              <a:rPr lang="en-US" dirty="0" smtClean="0"/>
              <a:t>Substitution</a:t>
            </a:r>
          </a:p>
          <a:p>
            <a:pPr lvl="1"/>
            <a:r>
              <a:rPr lang="en-US" dirty="0" smtClean="0"/>
              <a:t>Silent</a:t>
            </a:r>
          </a:p>
          <a:p>
            <a:pPr lvl="1"/>
            <a:r>
              <a:rPr lang="en-US" dirty="0" err="1" smtClean="0"/>
              <a:t>Missense</a:t>
            </a:r>
            <a:endParaRPr lang="en-US" dirty="0" smtClean="0"/>
          </a:p>
          <a:p>
            <a:pPr lvl="1"/>
            <a:r>
              <a:rPr lang="en-US" dirty="0" smtClean="0"/>
              <a:t>Nonsense</a:t>
            </a:r>
          </a:p>
          <a:p>
            <a:r>
              <a:rPr lang="en-US" dirty="0" err="1" smtClean="0"/>
              <a:t>Frameshift</a:t>
            </a:r>
            <a:endParaRPr lang="en-US" dirty="0" smtClean="0"/>
          </a:p>
          <a:p>
            <a:pPr lvl="1"/>
            <a:r>
              <a:rPr lang="en-US" dirty="0" smtClean="0"/>
              <a:t>Insertion</a:t>
            </a:r>
          </a:p>
          <a:p>
            <a:pPr lvl="1"/>
            <a:r>
              <a:rPr lang="en-US" dirty="0" smtClean="0"/>
              <a:t>Deletion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Chromosomal Mutation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Duplication </a:t>
            </a:r>
          </a:p>
          <a:p>
            <a:r>
              <a:rPr lang="en-US" dirty="0" smtClean="0"/>
              <a:t>Deletion</a:t>
            </a:r>
          </a:p>
          <a:p>
            <a:r>
              <a:rPr lang="en-US" dirty="0" smtClean="0"/>
              <a:t>Translocation</a:t>
            </a:r>
          </a:p>
          <a:p>
            <a:r>
              <a:rPr lang="en-US" dirty="0" smtClean="0"/>
              <a:t>Inversion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Study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Cells of “normal” individuals versus cells of XP individuals.</a:t>
            </a:r>
          </a:p>
          <a:p>
            <a:r>
              <a:rPr lang="en-US" dirty="0" smtClean="0"/>
              <a:t>Exposed cells to UV radiation.</a:t>
            </a:r>
          </a:p>
          <a:p>
            <a:r>
              <a:rPr lang="en-US" dirty="0" smtClean="0"/>
              <a:t>Added radioactive </a:t>
            </a:r>
            <a:r>
              <a:rPr lang="en-US" dirty="0" err="1" smtClean="0"/>
              <a:t>Thymines</a:t>
            </a:r>
            <a:r>
              <a:rPr lang="en-US" dirty="0" smtClean="0"/>
              <a:t> to the cell which should be incorporated IF repair occurs. </a:t>
            </a:r>
          </a:p>
          <a:p>
            <a:r>
              <a:rPr lang="en-US" dirty="0" smtClean="0"/>
              <a:t>High amount of radioactive </a:t>
            </a:r>
            <a:r>
              <a:rPr lang="en-US" dirty="0" err="1" smtClean="0"/>
              <a:t>Thymines</a:t>
            </a:r>
            <a:r>
              <a:rPr lang="en-US" dirty="0" smtClean="0"/>
              <a:t> in the normal and virtual no radioactive </a:t>
            </a:r>
            <a:r>
              <a:rPr lang="en-US" dirty="0" err="1" smtClean="0"/>
              <a:t>thymines</a:t>
            </a:r>
            <a:r>
              <a:rPr lang="en-US" dirty="0" smtClean="0"/>
              <a:t> in the XP individuals.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DNA Excision Repair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5791200" cy="2819400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err="1" smtClean="0"/>
              <a:t>Uvr</a:t>
            </a:r>
            <a:r>
              <a:rPr lang="en-US" dirty="0" smtClean="0"/>
              <a:t> A, </a:t>
            </a:r>
            <a:r>
              <a:rPr lang="en-US" dirty="0" err="1" smtClean="0"/>
              <a:t>Uvr</a:t>
            </a:r>
            <a:r>
              <a:rPr lang="en-US" dirty="0" smtClean="0"/>
              <a:t> B, </a:t>
            </a:r>
            <a:r>
              <a:rPr lang="en-US" dirty="0" err="1" smtClean="0"/>
              <a:t>Uvr</a:t>
            </a:r>
            <a:r>
              <a:rPr lang="en-US" dirty="0" smtClean="0"/>
              <a:t> C, and </a:t>
            </a:r>
            <a:r>
              <a:rPr lang="en-US" dirty="0" err="1" smtClean="0"/>
              <a:t>Uvr</a:t>
            </a:r>
            <a:r>
              <a:rPr lang="en-US" dirty="0" smtClean="0"/>
              <a:t> D</a:t>
            </a:r>
          </a:p>
          <a:p>
            <a:pPr lvl="1"/>
            <a:r>
              <a:rPr lang="en-US" dirty="0" smtClean="0"/>
              <a:t>“Ultraviolet Light Repair”</a:t>
            </a:r>
          </a:p>
          <a:p>
            <a:pPr lvl="1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1447800"/>
            <a:ext cx="4543425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2200" y="4191000"/>
            <a:ext cx="435292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152400"/>
            <a:ext cx="4552950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1200" y="1219200"/>
            <a:ext cx="46101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81200" y="2286000"/>
            <a:ext cx="46101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81200" y="3657600"/>
            <a:ext cx="4648200" cy="134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981200" y="5181600"/>
            <a:ext cx="4619625" cy="138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Direct DNA repair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371600"/>
            <a:ext cx="2724150" cy="195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3200400"/>
            <a:ext cx="2590800" cy="22082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9800" y="4724400"/>
            <a:ext cx="28956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Straight Arrow Connector 6"/>
          <p:cNvCxnSpPr/>
          <p:nvPr/>
        </p:nvCxnSpPr>
        <p:spPr>
          <a:xfrm flipH="1">
            <a:off x="5105400" y="3810000"/>
            <a:ext cx="1371600" cy="22860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629400" y="3581400"/>
            <a:ext cx="1693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DNA </a:t>
            </a:r>
            <a:r>
              <a:rPr lang="en-US" dirty="0" err="1" smtClean="0"/>
              <a:t>photolyase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DNA Mismatch Repair and Cancer</a:t>
            </a:r>
            <a:br>
              <a:rPr lang="en-US" dirty="0" smtClean="0"/>
            </a:br>
            <a:r>
              <a:rPr lang="en-US" dirty="0" smtClean="0"/>
              <a:t>(DNA Repair Disorder)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Colon Cancer Variation = Hereditary </a:t>
            </a:r>
            <a:r>
              <a:rPr lang="en-US" dirty="0" err="1" smtClean="0"/>
              <a:t>nonpolyposis</a:t>
            </a:r>
            <a:r>
              <a:rPr lang="en-US" dirty="0" smtClean="0"/>
              <a:t> colorectal cancer (HNPCC) runs in families</a:t>
            </a:r>
          </a:p>
          <a:p>
            <a:r>
              <a:rPr lang="en-US" dirty="0" smtClean="0"/>
              <a:t>Tumors will develop on the colon, ovary, and other organs by the age of 50</a:t>
            </a:r>
          </a:p>
          <a:p>
            <a:r>
              <a:rPr lang="en-US" dirty="0" smtClean="0"/>
              <a:t>1990 – researchers mapped the susceptibility to an area on chromosome 2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Do humans have mismatch repair genes?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research accelerated when </a:t>
            </a:r>
            <a:r>
              <a:rPr lang="en-US" dirty="0" err="1" smtClean="0"/>
              <a:t>mutS</a:t>
            </a:r>
            <a:r>
              <a:rPr lang="en-US" dirty="0" smtClean="0"/>
              <a:t> gene was identified and then research found a similar gene in a yeast genome. </a:t>
            </a:r>
          </a:p>
          <a:p>
            <a:r>
              <a:rPr lang="en-US" dirty="0" smtClean="0"/>
              <a:t>The genes were so similar, they called them homologous.</a:t>
            </a:r>
          </a:p>
          <a:p>
            <a:r>
              <a:rPr lang="en-US" dirty="0" smtClean="0"/>
              <a:t>Using the sequences from the genes, they located a similar sequence in the human gene – known as </a:t>
            </a:r>
            <a:r>
              <a:rPr lang="en-US" dirty="0" err="1" smtClean="0"/>
              <a:t>hMSH</a:t>
            </a:r>
            <a:r>
              <a:rPr lang="en-US" dirty="0" smtClean="0"/>
              <a:t> (human </a:t>
            </a:r>
            <a:r>
              <a:rPr lang="en-US" dirty="0" err="1" smtClean="0"/>
              <a:t>mutS</a:t>
            </a:r>
            <a:r>
              <a:rPr lang="en-US" dirty="0" smtClean="0"/>
              <a:t> homolog)</a:t>
            </a:r>
          </a:p>
          <a:p>
            <a:r>
              <a:rPr lang="en-US" dirty="0" smtClean="0"/>
              <a:t>Mapped to the same region on chromosome 2 as the HNPCC susceptibility gene.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Link between cancer and mismatch repair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Cells from these patients have a mutation rate 100 times the normal. </a:t>
            </a:r>
          </a:p>
          <a:p>
            <a:r>
              <a:rPr lang="en-US" dirty="0" smtClean="0"/>
              <a:t>People who inherit a nonfunctional copy of the </a:t>
            </a:r>
            <a:r>
              <a:rPr lang="en-US" dirty="0" err="1" smtClean="0"/>
              <a:t>hMSH</a:t>
            </a:r>
            <a:r>
              <a:rPr lang="en-US" dirty="0" smtClean="0"/>
              <a:t> gene have a genetic predisposition for developing HNPCC.</a:t>
            </a:r>
          </a:p>
          <a:p>
            <a:r>
              <a:rPr lang="en-US" dirty="0" smtClean="0"/>
              <a:t>Evidence: Individuals who have this form of colon cancer have uneven repeats of sequences in their DNA (usually fixed in DNA repair).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Ataxia </a:t>
            </a:r>
            <a:r>
              <a:rPr lang="en-US" dirty="0" err="1" smtClean="0"/>
              <a:t>Telangiectasis</a:t>
            </a:r>
            <a:r>
              <a:rPr lang="en-US" dirty="0" smtClean="0"/>
              <a:t> (AT)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Defect in the enzyme KINASE. </a:t>
            </a:r>
          </a:p>
          <a:p>
            <a:r>
              <a:rPr lang="en-US" dirty="0" smtClean="0"/>
              <a:t>Cells proceed through the checkpoints. (high mutation rate)</a:t>
            </a:r>
          </a:p>
          <a:p>
            <a:r>
              <a:rPr lang="en-US" dirty="0" smtClean="0"/>
              <a:t>Radiation Sensitivity</a:t>
            </a:r>
          </a:p>
          <a:p>
            <a:pPr lvl="1"/>
            <a:r>
              <a:rPr lang="en-US" dirty="0" smtClean="0"/>
              <a:t>Increased risk of breast cancer. </a:t>
            </a:r>
          </a:p>
          <a:p>
            <a:pPr lvl="1"/>
            <a:r>
              <a:rPr lang="en-US" dirty="0" smtClean="0"/>
              <a:t>Any problems?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3010" name="Picture 2" descr="http://apbiohgd.wikispaces.com/file/view/a-t_1.jpg/233479870/a-t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1600200"/>
            <a:ext cx="5905499" cy="47244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Potential Benefits to this 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individuals with mutant forms of </a:t>
            </a:r>
            <a:r>
              <a:rPr lang="en-US" dirty="0" err="1" smtClean="0"/>
              <a:t>hMSH</a:t>
            </a:r>
            <a:r>
              <a:rPr lang="en-US" dirty="0" smtClean="0"/>
              <a:t> can be identified early in life, dietary changes and therapy could significantly reduce their risk of developing cancer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Chromosomal Mutations</a:t>
            </a:r>
            <a:endParaRPr lang="en-US" dirty="0"/>
          </a:p>
        </p:txBody>
      </p:sp>
      <p:pic>
        <p:nvPicPr>
          <p:cNvPr id="19458" name="Picture 2" descr="http://t3.gstatic.com/images?q=tbn:ANd9GcQqmFT3jlNe5GojfNP9oCFbZwxlcFvVcQL08XBQi9fZpqeiDYawj4j0goaZ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1676400"/>
            <a:ext cx="3657600" cy="46501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Semi-conservative Replication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914400"/>
          </a:xfrm>
        </p:spPr>
        <p:txBody>
          <a:bodyPr/>
          <a:lstStyle/>
          <a:p>
            <a:r>
              <a:rPr lang="en-US" dirty="0" err="1" smtClean="0"/>
              <a:t>Meselson</a:t>
            </a:r>
            <a:r>
              <a:rPr lang="en-US" dirty="0" smtClean="0"/>
              <a:t> and Stahl Experiment</a:t>
            </a:r>
            <a:endParaRPr lang="en-US" dirty="0"/>
          </a:p>
        </p:txBody>
      </p:sp>
      <p:pic>
        <p:nvPicPr>
          <p:cNvPr id="23554" name="Picture 2" descr="http://www.uic.edu/classes/bios/bios100/lecturesf04am/Mes_stahl3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2438400"/>
            <a:ext cx="5943600" cy="39074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 genes control metabolism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In 1909, Archibald </a:t>
            </a:r>
            <a:r>
              <a:rPr lang="en-US" dirty="0" err="1" smtClean="0"/>
              <a:t>Garrod</a:t>
            </a:r>
            <a:r>
              <a:rPr lang="en-US" dirty="0" smtClean="0"/>
              <a:t> first proposed the relationship between genes and proteins.</a:t>
            </a:r>
          </a:p>
          <a:p>
            <a:r>
              <a:rPr lang="en-US" dirty="0" smtClean="0"/>
              <a:t>“Genes dictate phenotypes through enzymes that catalyze specific chemical processes in the cell.”</a:t>
            </a:r>
          </a:p>
          <a:p>
            <a:r>
              <a:rPr lang="en-US" dirty="0" smtClean="0"/>
              <a:t>Example: </a:t>
            </a:r>
            <a:r>
              <a:rPr lang="en-US" dirty="0" err="1" smtClean="0"/>
              <a:t>Alkaptonuria</a:t>
            </a:r>
            <a:r>
              <a:rPr lang="en-US" dirty="0" smtClean="0"/>
              <a:t> – Urine appears dark red because it contains </a:t>
            </a:r>
            <a:r>
              <a:rPr lang="en-US" dirty="0" err="1" smtClean="0"/>
              <a:t>alkapton</a:t>
            </a:r>
            <a:r>
              <a:rPr lang="en-US" dirty="0" smtClean="0"/>
              <a:t>, that darkens upon exposure to air. </a:t>
            </a:r>
          </a:p>
          <a:p>
            <a:pPr lvl="1"/>
            <a:r>
              <a:rPr lang="en-US" dirty="0" smtClean="0"/>
              <a:t>Wild Type Individuals have an enzyme to break the chemical down.</a:t>
            </a:r>
          </a:p>
          <a:p>
            <a:pPr lvl="1"/>
            <a:r>
              <a:rPr lang="en-US" dirty="0" smtClean="0"/>
              <a:t>Mutant Individuals do not produce the enzyme, thus unable to metabolize </a:t>
            </a:r>
            <a:r>
              <a:rPr lang="en-US" dirty="0" err="1" smtClean="0"/>
              <a:t>alkapton</a:t>
            </a:r>
            <a:r>
              <a:rPr lang="en-US" dirty="0" smtClean="0"/>
              <a:t>.</a:t>
            </a:r>
          </a:p>
          <a:p>
            <a:pPr lvl="1"/>
            <a:endParaRPr lang="en-US" dirty="0" smtClean="0"/>
          </a:p>
          <a:p>
            <a:pPr lvl="1">
              <a:buFont typeface="Arial" pitchFamily="34" charset="0"/>
              <a:buChar char="•"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www.ijdvl.com/articles/2008/74/6/images/ijdvl_2008_74_6_700_45142_f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847724"/>
            <a:ext cx="6172200" cy="46291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Beadle and Tatum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81000" y="1600200"/>
            <a:ext cx="7288418" cy="4504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7010400" y="1981200"/>
            <a:ext cx="21336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One Gene – One Enzyme hypothesis : the Function of one gene is to dictate the production of a specific enzyme. 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Transcription in Prokaryotes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RNA polymerase cannot initiate transcription on its own. A protein (sigma) must bind before transcription can begin. </a:t>
            </a:r>
          </a:p>
          <a:p>
            <a:r>
              <a:rPr lang="en-US" dirty="0" smtClean="0"/>
              <a:t>RNA Polymerase + Sigma = HOLOENZYME </a:t>
            </a:r>
          </a:p>
          <a:p>
            <a:r>
              <a:rPr lang="en-US" dirty="0" smtClean="0"/>
              <a:t>When a </a:t>
            </a:r>
            <a:r>
              <a:rPr lang="en-US" dirty="0" err="1" smtClean="0"/>
              <a:t>holoenzyme</a:t>
            </a:r>
            <a:r>
              <a:rPr lang="en-US" dirty="0" smtClean="0"/>
              <a:t> + DNA mix, the enzyme will attach to only specific regions on the DNA which they now refer to as PROMOTERS. Specifically positions 10 and 35 nucleotides upstream from the gene. </a:t>
            </a:r>
          </a:p>
          <a:p>
            <a:r>
              <a:rPr lang="en-US" dirty="0" smtClean="0"/>
              <a:t>The sigma appeared to be responsible for guiding the RNA polymerase to specific locations. </a:t>
            </a:r>
          </a:p>
          <a:p>
            <a:r>
              <a:rPr lang="en-US" dirty="0" smtClean="0"/>
              <a:t>The sigma will release once initiation has commenced.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ontrols>
      <p:control spid="3074" name="ShockwaveFlash1" r:id="rId2" imgW="8151840" imgH="5867280"/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r>
              <a:rPr lang="en-US" dirty="0" smtClean="0"/>
              <a:t>Promoter Sequence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143000"/>
            <a:ext cx="8229600" cy="1905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20 – 25 base pairs long. </a:t>
            </a:r>
          </a:p>
          <a:p>
            <a:r>
              <a:rPr lang="en-US" dirty="0" smtClean="0"/>
              <a:t>Similar segment of DNA had a series of bases identical or similar to TATAAT. </a:t>
            </a:r>
          </a:p>
          <a:p>
            <a:pPr lvl="1"/>
            <a:r>
              <a:rPr lang="en-US" dirty="0" smtClean="0"/>
              <a:t>Referred to as the – 10 box.</a:t>
            </a:r>
          </a:p>
          <a:p>
            <a:pPr lvl="1"/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3190875"/>
            <a:ext cx="5712086" cy="366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1340</TotalTime>
  <Words>984</Words>
  <Application>Microsoft Office PowerPoint</Application>
  <PresentationFormat>On-screen Show (4:3)</PresentationFormat>
  <Paragraphs>106</Paragraphs>
  <Slides>30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Office Theme</vt:lpstr>
      <vt:lpstr>Gene Mutations</vt:lpstr>
      <vt:lpstr>Mutation Vocabulary</vt:lpstr>
      <vt:lpstr>Chromosomal Mutations</vt:lpstr>
      <vt:lpstr>How do genes control metabolism</vt:lpstr>
      <vt:lpstr>Slide 5</vt:lpstr>
      <vt:lpstr>Beadle and Tatum </vt:lpstr>
      <vt:lpstr>Transcription in Prokaryotes</vt:lpstr>
      <vt:lpstr>Slide 8</vt:lpstr>
      <vt:lpstr>Promoter Sequence</vt:lpstr>
      <vt:lpstr>Translation in Prokaryotes</vt:lpstr>
      <vt:lpstr>Translation in Prokaryotes</vt:lpstr>
      <vt:lpstr>Repairing Mistakes in DNA Synthesis</vt:lpstr>
      <vt:lpstr>DNA Polymerase Proofreading in Prokaryotes</vt:lpstr>
      <vt:lpstr>Eukaryotic DNA polymerases</vt:lpstr>
      <vt:lpstr>Three Types of DNA Repair</vt:lpstr>
      <vt:lpstr>Mismatch Repair</vt:lpstr>
      <vt:lpstr>Which base is right?</vt:lpstr>
      <vt:lpstr>Xeroderma Pigmentosum: A Case Study (DNA Repair Disorder)</vt:lpstr>
      <vt:lpstr>Slide 19</vt:lpstr>
      <vt:lpstr>The Study</vt:lpstr>
      <vt:lpstr>DNA Excision Repair</vt:lpstr>
      <vt:lpstr>Slide 22</vt:lpstr>
      <vt:lpstr>Direct DNA repair</vt:lpstr>
      <vt:lpstr>DNA Mismatch Repair and Cancer (DNA Repair Disorder)</vt:lpstr>
      <vt:lpstr>Do humans have mismatch repair genes?</vt:lpstr>
      <vt:lpstr>Link between cancer and mismatch repair</vt:lpstr>
      <vt:lpstr>Ataxia Telangiectasis (AT)</vt:lpstr>
      <vt:lpstr>Slide 28</vt:lpstr>
      <vt:lpstr>Potential Benefits to this research</vt:lpstr>
      <vt:lpstr>Semi-conservative Replication</vt:lpstr>
    </vt:vector>
  </TitlesOfParts>
  <Company>NPSD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Repairing Mistakes in DNA Synthesis</dc:title>
  <dc:creator>NPSD</dc:creator>
  <cp:lastModifiedBy>NPSD</cp:lastModifiedBy>
  <cp:revision>118</cp:revision>
  <dcterms:created xsi:type="dcterms:W3CDTF">2012-02-23T16:16:16Z</dcterms:created>
  <dcterms:modified xsi:type="dcterms:W3CDTF">2012-03-07T18:06:27Z</dcterms:modified>
</cp:coreProperties>
</file>